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2" r:id="rId9"/>
    <p:sldId id="283" r:id="rId10"/>
    <p:sldId id="284" r:id="rId11"/>
    <p:sldId id="286" r:id="rId12"/>
    <p:sldId id="287" r:id="rId13"/>
    <p:sldId id="288" r:id="rId14"/>
    <p:sldId id="289" r:id="rId15"/>
    <p:sldId id="295" r:id="rId16"/>
    <p:sldId id="292" r:id="rId17"/>
    <p:sldId id="294" r:id="rId18"/>
    <p:sldId id="267" r:id="rId19"/>
    <p:sldId id="268" r:id="rId20"/>
    <p:sldId id="297" r:id="rId21"/>
    <p:sldId id="269" r:id="rId22"/>
    <p:sldId id="270" r:id="rId23"/>
    <p:sldId id="275" r:id="rId24"/>
    <p:sldId id="278" r:id="rId25"/>
    <p:sldId id="281" r:id="rId26"/>
  </p:sldIdLst>
  <p:sldSz cx="12192000" cy="685800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3883">
          <p15:clr>
            <a:srgbClr val="A4A3A4"/>
          </p15:clr>
        </p15:guide>
        <p15:guide id="3" pos="1396">
          <p15:clr>
            <a:srgbClr val="A4A3A4"/>
          </p15:clr>
        </p15:guide>
        <p15:guide id="4" pos="70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岛屿" initials="岛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97"/>
    <a:srgbClr val="FFFF66"/>
    <a:srgbClr val="DB0000"/>
    <a:srgbClr val="FDF9F9"/>
    <a:srgbClr val="F8F8F8"/>
    <a:srgbClr val="D01C63"/>
    <a:srgbClr val="0067AC"/>
    <a:srgbClr val="21A3D0"/>
    <a:srgbClr val="FFE6D5"/>
    <a:srgbClr val="CE1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6424" autoAdjust="0"/>
  </p:normalViewPr>
  <p:slideViewPr>
    <p:cSldViewPr snapToObjects="1" showGuides="1">
      <p:cViewPr varScale="1">
        <p:scale>
          <a:sx n="78" d="100"/>
          <a:sy n="78" d="100"/>
        </p:scale>
        <p:origin x="1022" y="67"/>
      </p:cViewPr>
      <p:guideLst>
        <p:guide orient="horz" pos="2250"/>
        <p:guide pos="3883"/>
        <p:guide pos="1396"/>
        <p:guide pos="703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-6072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104870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F19160AF-C47C-4CD2-A34F-024D348DADFA}" type="datetimeFigureOut">
              <a:rPr lang="zh-CN" altLang="en-US"/>
              <a:t>2022/11/20</a:t>
            </a:fld>
            <a:endParaRPr lang="zh-CN" altLang="en-US"/>
          </a:p>
        </p:txBody>
      </p:sp>
      <p:sp>
        <p:nvSpPr>
          <p:cNvPr id="104870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104870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063210DD-7DDA-4B93-85DD-199C1ED9F15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200" noProof="1"/>
            </a:lvl1pPr>
          </a:lstStyle>
          <a:p>
            <a:endParaRPr lang="zh-CN" altLang="en-US"/>
          </a:p>
        </p:txBody>
      </p:sp>
      <p:sp>
        <p:nvSpPr>
          <p:cNvPr id="104869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 noProof="1"/>
            </a:lvl1pPr>
          </a:lstStyle>
          <a:p>
            <a:fld id="{8AB757A0-0D48-492D-BCE0-AE452A67D6FE}" type="datetimeFigureOut">
              <a:rPr lang="zh-CN" altLang="en-US"/>
              <a:t>2022/11/20</a:t>
            </a:fld>
            <a:endParaRPr lang="en-US" dirty="0"/>
          </a:p>
        </p:txBody>
      </p:sp>
      <p:sp>
        <p:nvSpPr>
          <p:cNvPr id="1048698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699" name="Rectangle 5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0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200" noProof="1"/>
            </a:lvl1pPr>
          </a:lstStyle>
          <a:p>
            <a:endParaRPr lang="en-US" dirty="0"/>
          </a:p>
        </p:txBody>
      </p:sp>
      <p:sp>
        <p:nvSpPr>
          <p:cNvPr id="10487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 noProof="1"/>
            </a:lvl1pPr>
          </a:lstStyle>
          <a:p>
            <a:fld id="{9C2B543A-EEE1-43AF-88DB-C34716624130}" type="slidenum">
              <a:rPr lang="zh-CN" altLang="en-US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0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2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4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9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矩形 4"/>
          <p:cNvSpPr>
            <a:spLocks noChangeArrowheads="1"/>
          </p:cNvSpPr>
          <p:nvPr userDrawn="1"/>
        </p:nvSpPr>
        <p:spPr bwMode="auto">
          <a:xfrm>
            <a:off x="1032000" y="971668"/>
            <a:ext cx="11160000" cy="36000"/>
          </a:xfrm>
          <a:prstGeom prst="rect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  <a:alpha val="50000"/>
                </a:schemeClr>
              </a:gs>
            </a:gsLst>
            <a:lin ang="4200000"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956560" y="386558"/>
            <a:ext cx="10362327" cy="558799"/>
          </a:xfrm>
        </p:spPr>
        <p:txBody>
          <a:bodyPr anchor="ctr"/>
          <a:lstStyle>
            <a:lvl1pPr algn="l">
              <a:defRPr sz="2800" b="0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pic>
        <p:nvPicPr>
          <p:cNvPr id="2097154" name="图片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93115" y="306255"/>
            <a:ext cx="813215" cy="663710"/>
          </a:xfrm>
          <a:prstGeom prst="rect">
            <a:avLst/>
          </a:prstGeom>
        </p:spPr>
      </p:pic>
      <p:pic>
        <p:nvPicPr>
          <p:cNvPr id="2097155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53450" y="124194"/>
            <a:ext cx="3638550" cy="840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104869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69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362" y="908050"/>
            <a:ext cx="10973276" cy="635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48577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362" y="1600201"/>
            <a:ext cx="10973276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1048578" name="矩形 2"/>
          <p:cNvSpPr>
            <a:spLocks noChangeArrowheads="1"/>
          </p:cNvSpPr>
          <p:nvPr/>
        </p:nvSpPr>
        <p:spPr bwMode="auto">
          <a:xfrm>
            <a:off x="3935730" y="3517265"/>
            <a:ext cx="4909185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单位：西安邮电大学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专业：科技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2204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姓名：田进</a:t>
            </a:r>
          </a:p>
        </p:txBody>
      </p:sp>
      <p:sp>
        <p:nvSpPr>
          <p:cNvPr id="1048579" name="Rectangle 3" descr="7b0a20202020227461726765744964223a202270726f636573734f6e6c696e65466f6e7473220a7d0a"/>
          <p:cNvSpPr txBox="1">
            <a:spLocks noChangeArrowheads="1"/>
          </p:cNvSpPr>
          <p:nvPr/>
        </p:nvSpPr>
        <p:spPr bwMode="auto">
          <a:xfrm>
            <a:off x="2496185" y="1917065"/>
            <a:ext cx="8092440" cy="1456690"/>
          </a:xfrm>
          <a:prstGeom prst="rect">
            <a:avLst/>
          </a:prstGeom>
          <a:noFill/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兵谏亭参访</a:t>
            </a:r>
          </a:p>
        </p:txBody>
      </p:sp>
      <p:pic>
        <p:nvPicPr>
          <p:cNvPr id="209715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07" y="548402"/>
            <a:ext cx="2080666" cy="1501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4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4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20"/>
                            </p:stCondLst>
                            <p:childTnLst>
                              <p:par>
                                <p:cTn id="1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2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8" grpId="0"/>
      <p:bldP spid="10485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文本框 31"/>
          <p:cNvSpPr txBox="1"/>
          <p:nvPr/>
        </p:nvSpPr>
        <p:spPr>
          <a:xfrm>
            <a:off x="2639695" y="55880"/>
            <a:ext cx="6353810" cy="9740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五间厅的玻璃窗、墙壁上，均保留有西安事变兵谏发生激战时的弹痕，各房间办公室用的桌子、椅子、床、沙发、茶具、火炉、地毯、电话等，均按原貌复制摆放。</a:t>
            </a:r>
          </a:p>
        </p:txBody>
      </p:sp>
      <p:pic>
        <p:nvPicPr>
          <p:cNvPr id="2" name="图片 1" descr="微信图片_20221119232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981075"/>
            <a:ext cx="10168890" cy="559181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文本框 31"/>
          <p:cNvSpPr txBox="1"/>
          <p:nvPr/>
        </p:nvSpPr>
        <p:spPr>
          <a:xfrm>
            <a:off x="2639695" y="46990"/>
            <a:ext cx="6353810" cy="9829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五间厅的玻璃窗、墙壁上，均保留有西安事变兵谏发生激战时的弹痕，各房间办公室用的桌子、椅子、床、沙发、茶具、火炉、地毯、电话等，均按原貌复制摆放。</a:t>
            </a:r>
          </a:p>
        </p:txBody>
      </p:sp>
      <p:pic>
        <p:nvPicPr>
          <p:cNvPr id="2" name="图片 0" descr="微信图片_20221119232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1029335"/>
            <a:ext cx="9140190" cy="5537835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文本框 31"/>
          <p:cNvSpPr txBox="1"/>
          <p:nvPr/>
        </p:nvSpPr>
        <p:spPr>
          <a:xfrm>
            <a:off x="2639695" y="29210"/>
            <a:ext cx="6353810" cy="1000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五间厅的玻璃窗、墙壁上，均保留有西安事变兵谏发生激战时的弹痕，各房间办公室用的桌子、椅子、床、沙发、茶具、火炉、地毯、电话等，均按原貌复制摆放。</a:t>
            </a:r>
          </a:p>
        </p:txBody>
      </p:sp>
      <p:pic>
        <p:nvPicPr>
          <p:cNvPr id="2" name="图片 0" descr="微信图片_20221119232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990600"/>
            <a:ext cx="9140190" cy="58674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文本框 31"/>
          <p:cNvSpPr txBox="1"/>
          <p:nvPr/>
        </p:nvSpPr>
        <p:spPr>
          <a:xfrm>
            <a:off x="2639695" y="127635"/>
            <a:ext cx="6353810" cy="9023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五间厅的玻璃窗、墙壁上，均保留有西安事变兵谏发生激战时的弹痕，各房间办公室用的桌子、椅子、床、沙发、茶具、火炉、地毯、电话等，均按原貌复制摆放。</a:t>
            </a:r>
          </a:p>
        </p:txBody>
      </p:sp>
      <p:pic>
        <p:nvPicPr>
          <p:cNvPr id="2" name="图片 1" descr="微信图片_202211192329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1009015"/>
            <a:ext cx="9140190" cy="5683885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984250" y="676910"/>
            <a:ext cx="10362565" cy="49276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望湖楼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911860" y="1772920"/>
            <a:ext cx="4705985" cy="282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 cap="all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/>
          </a:p>
        </p:txBody>
      </p:sp>
      <p:pic>
        <p:nvPicPr>
          <p:cNvPr id="3" name="图片 2" descr="微信图片_202211192328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1156970"/>
            <a:ext cx="10435590" cy="546989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915035" y="692785"/>
            <a:ext cx="10362565" cy="492760"/>
          </a:xfrm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蒋介石行辕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911860" y="1772920"/>
            <a:ext cx="4705985" cy="282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 cap="all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72170" y="1917065"/>
            <a:ext cx="2653030" cy="359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蒋中正受孙中山赏识而崛起于民国政坛，在孙去世后长期领导中国国民党达半世纪；其于国民政府时代一直居于军政核心，领导中国渡过对日抗战与二次大战，但其政治手腕与独裁统治亦遭受批评。其从政生涯横跨北伐、训政、国共内战、对日抗战、行宪、民国政府退守台湾及东西方冷战，在中国近代史上有重要地位。</a:t>
            </a:r>
          </a:p>
        </p:txBody>
      </p:sp>
      <p:pic>
        <p:nvPicPr>
          <p:cNvPr id="5" name="图片 4" descr="微信图片_202211192328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268730"/>
            <a:ext cx="5447665" cy="5197475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984250" y="676910"/>
            <a:ext cx="10362565" cy="492760"/>
          </a:xfrm>
        </p:spPr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昭阳门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911860" y="1772920"/>
            <a:ext cx="4705985" cy="282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 cap="all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/>
          </a:p>
        </p:txBody>
      </p:sp>
      <p:pic>
        <p:nvPicPr>
          <p:cNvPr id="4" name="图片 3" descr="微信图片_202211192329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1048385"/>
            <a:ext cx="9232265" cy="5471795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984250" y="676910"/>
            <a:ext cx="10362565" cy="49276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兵谏亭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911860" y="1772920"/>
            <a:ext cx="4705985" cy="282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 cap="all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/>
          </a:p>
        </p:txBody>
      </p:sp>
      <p:pic>
        <p:nvPicPr>
          <p:cNvPr id="3" name="图片 2" descr="微信图片_20221119233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1124585"/>
            <a:ext cx="9140190" cy="53682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71760" y="1769110"/>
            <a:ext cx="586740" cy="3879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zh-CN" altLang="en-US" sz="2800">
              <a:solidFill>
                <a:schemeClr val="accent2"/>
              </a:solidFill>
            </a:endParaRPr>
          </a:p>
          <a:p>
            <a:r>
              <a:rPr lang="zh-CN" altLang="en-US" sz="2800">
                <a:solidFill>
                  <a:schemeClr val="accent2"/>
                </a:solidFill>
              </a:rPr>
              <a:t>留取丹心照汗青</a:t>
            </a:r>
          </a:p>
        </p:txBody>
      </p:sp>
    </p:spTree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Box 20"/>
          <p:cNvSpPr txBox="1"/>
          <p:nvPr/>
        </p:nvSpPr>
        <p:spPr>
          <a:xfrm>
            <a:off x="1631950" y="2780665"/>
            <a:ext cx="847344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7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ym typeface="+mn-ea"/>
              </a:rPr>
              <a:t>总结整理阶段</a:t>
            </a:r>
          </a:p>
        </p:txBody>
      </p:sp>
      <p:pic>
        <p:nvPicPr>
          <p:cNvPr id="2097167" name="图片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1312" y="620597"/>
            <a:ext cx="2120901" cy="1404033"/>
          </a:xfrm>
          <a:prstGeom prst="rect">
            <a:avLst/>
          </a:prstGeom>
        </p:spPr>
      </p:pic>
      <p:pic>
        <p:nvPicPr>
          <p:cNvPr id="2097168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9046" y="855763"/>
            <a:ext cx="2392792" cy="1584024"/>
          </a:xfrm>
          <a:prstGeom prst="rect">
            <a:avLst/>
          </a:prstGeom>
        </p:spPr>
      </p:pic>
      <p:sp>
        <p:nvSpPr>
          <p:cNvPr id="1048635" name="Rectangle 9"/>
          <p:cNvSpPr>
            <a:spLocks noChangeArrowheads="1"/>
          </p:cNvSpPr>
          <p:nvPr/>
        </p:nvSpPr>
        <p:spPr bwMode="auto">
          <a:xfrm>
            <a:off x="5298969" y="1266059"/>
            <a:ext cx="1629574" cy="6503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zh-CN" altLang="en-US" sz="2400" kern="0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第三部分</a:t>
            </a:r>
            <a:endParaRPr lang="en-US" altLang="zh-CN" sz="2400" kern="0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/>
      <p:bldP spid="10486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历史背景</a:t>
            </a:r>
          </a:p>
        </p:txBody>
      </p:sp>
      <p:sp>
        <p:nvSpPr>
          <p:cNvPr id="1048637" name="文本框 10"/>
          <p:cNvSpPr txBox="1"/>
          <p:nvPr/>
        </p:nvSpPr>
        <p:spPr>
          <a:xfrm>
            <a:off x="1056005" y="1412875"/>
            <a:ext cx="5338445" cy="452310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1936年12月12日，张学良，杨虎城两位将军在西安发动了震惊世界的兵谏事件，后经中共代表团从中斡旋，蒋介石答应停止内战，联合抗日。中国的历史车轮终于上了联合抗日的正轨，开启历史的新篇章。历史把这件事叫做“双12事变”。</a:t>
            </a: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535545" y="1388110"/>
            <a:ext cx="3738880" cy="4547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47"/>
          <p:cNvSpPr txBox="1">
            <a:spLocks noChangeArrowheads="1"/>
          </p:cNvSpPr>
          <p:nvPr/>
        </p:nvSpPr>
        <p:spPr bwMode="auto">
          <a:xfrm>
            <a:off x="5691505" y="1253490"/>
            <a:ext cx="4945380" cy="6477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  <a:effectLst/>
        </p:spPr>
        <p:txBody>
          <a:bodyPr lIns="360000" anchor="ctr">
            <a:noAutofit/>
          </a:bodyPr>
          <a:lstStyle/>
          <a:p>
            <a:pPr eaLnBrk="0" hangingPunct="0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前期准备阶段</a:t>
            </a:r>
          </a:p>
        </p:txBody>
      </p:sp>
      <p:sp>
        <p:nvSpPr>
          <p:cNvPr id="1048585" name="TextBox 48"/>
          <p:cNvSpPr txBox="1">
            <a:spLocks noChangeArrowheads="1"/>
          </p:cNvSpPr>
          <p:nvPr/>
        </p:nvSpPr>
        <p:spPr bwMode="auto">
          <a:xfrm>
            <a:off x="5711825" y="2996565"/>
            <a:ext cx="4965700" cy="6477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  <a:effectLst/>
        </p:spPr>
        <p:txBody>
          <a:bodyPr lIns="360000" anchor="ctr">
            <a:noAutofit/>
          </a:bodyPr>
          <a:lstStyle/>
          <a:p>
            <a:pPr eaLnBrk="0" hangingPunct="0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总结整理阶段</a:t>
            </a:r>
          </a:p>
        </p:txBody>
      </p:sp>
      <p:sp>
        <p:nvSpPr>
          <p:cNvPr id="1048586" name="TextBox 55"/>
          <p:cNvSpPr txBox="1">
            <a:spLocks noChangeArrowheads="1"/>
          </p:cNvSpPr>
          <p:nvPr/>
        </p:nvSpPr>
        <p:spPr bwMode="auto">
          <a:xfrm>
            <a:off x="5705475" y="2098040"/>
            <a:ext cx="4942840" cy="6654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  <a:effectLst/>
        </p:spPr>
        <p:txBody>
          <a:bodyPr lIns="360000" anchor="ctr">
            <a:noAutofit/>
          </a:bodyPr>
          <a:lstStyle/>
          <a:p>
            <a:pPr eaLnBrk="0" hangingPunct="0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活动开展阶段</a:t>
            </a:r>
          </a:p>
        </p:txBody>
      </p:sp>
      <p:sp>
        <p:nvSpPr>
          <p:cNvPr id="1048587" name="TextBox 58"/>
          <p:cNvSpPr txBox="1">
            <a:spLocks noChangeArrowheads="1"/>
          </p:cNvSpPr>
          <p:nvPr/>
        </p:nvSpPr>
        <p:spPr bwMode="auto">
          <a:xfrm>
            <a:off x="4852843" y="1253368"/>
            <a:ext cx="648000" cy="648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>
            <a:noAutofit/>
          </a:bodyPr>
          <a:lstStyle/>
          <a:p>
            <a:pPr algn="ctr" eaLnBrk="0" hangingPunct="0"/>
            <a:r>
              <a:rPr lang="en-US" altLang="zh-CN" sz="3200" dirty="0">
                <a:solidFill>
                  <a:schemeClr val="bg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588" name="TextBox 59"/>
          <p:cNvSpPr txBox="1">
            <a:spLocks noChangeArrowheads="1"/>
          </p:cNvSpPr>
          <p:nvPr/>
        </p:nvSpPr>
        <p:spPr bwMode="auto">
          <a:xfrm>
            <a:off x="4852843" y="2108421"/>
            <a:ext cx="648000" cy="648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>
            <a:noAutofit/>
          </a:bodyPr>
          <a:lstStyle/>
          <a:p>
            <a:pPr algn="ctr" eaLnBrk="0" hangingPunct="0"/>
            <a:r>
              <a:rPr lang="en-US" altLang="zh-CN" sz="3200" dirty="0">
                <a:solidFill>
                  <a:schemeClr val="bg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320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589" name="TextBox 60"/>
          <p:cNvSpPr txBox="1">
            <a:spLocks noChangeArrowheads="1"/>
          </p:cNvSpPr>
          <p:nvPr/>
        </p:nvSpPr>
        <p:spPr bwMode="auto">
          <a:xfrm>
            <a:off x="4852843" y="2963474"/>
            <a:ext cx="648000" cy="648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>
            <a:noAutofit/>
          </a:bodyPr>
          <a:lstStyle/>
          <a:p>
            <a:pPr algn="ctr" eaLnBrk="0" hangingPunct="0"/>
            <a:r>
              <a:rPr lang="en-US" altLang="zh-CN" sz="3200" dirty="0">
                <a:solidFill>
                  <a:schemeClr val="bg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320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590" name="TextBox 55"/>
          <p:cNvSpPr txBox="1">
            <a:spLocks noChangeArrowheads="1"/>
          </p:cNvSpPr>
          <p:nvPr/>
        </p:nvSpPr>
        <p:spPr bwMode="auto">
          <a:xfrm>
            <a:off x="5705475" y="3838575"/>
            <a:ext cx="4986655" cy="6477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  <a:effectLst/>
        </p:spPr>
        <p:txBody>
          <a:bodyPr lIns="360000" anchor="ctr">
            <a:noAutofit/>
          </a:bodyPr>
          <a:lstStyle/>
          <a:p>
            <a:pPr eaLnBrk="0" hangingPunct="0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1048591" name="TextBox 60"/>
          <p:cNvSpPr txBox="1">
            <a:spLocks noChangeArrowheads="1"/>
          </p:cNvSpPr>
          <p:nvPr/>
        </p:nvSpPr>
        <p:spPr bwMode="auto">
          <a:xfrm>
            <a:off x="4852843" y="3818526"/>
            <a:ext cx="648000" cy="648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>
            <a:noAutofit/>
          </a:bodyPr>
          <a:lstStyle/>
          <a:p>
            <a:pPr algn="ctr" eaLnBrk="0" hangingPunct="0"/>
            <a:r>
              <a:rPr lang="en-US" altLang="zh-CN" sz="3200" dirty="0">
                <a:solidFill>
                  <a:schemeClr val="bg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320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592" name="文本框 20"/>
          <p:cNvSpPr txBox="1"/>
          <p:nvPr/>
        </p:nvSpPr>
        <p:spPr>
          <a:xfrm>
            <a:off x="1434147" y="2039856"/>
            <a:ext cx="1910080" cy="1234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800" b="1" dirty="0">
                <a:solidFill>
                  <a:schemeClr val="accent1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</a:p>
        </p:txBody>
      </p:sp>
      <p:sp>
        <p:nvSpPr>
          <p:cNvPr id="1048593" name="TextBox 3"/>
          <p:cNvSpPr txBox="1">
            <a:spLocks noChangeArrowheads="1"/>
          </p:cNvSpPr>
          <p:nvPr/>
        </p:nvSpPr>
        <p:spPr bwMode="auto">
          <a:xfrm>
            <a:off x="2302560" y="3032963"/>
            <a:ext cx="1732280" cy="5613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5400" b="1">
                <a:gradFill flip="none" rotWithShape="1">
                  <a:gsLst>
                    <a:gs pos="0">
                      <a:srgbClr val="FCE32C"/>
                    </a:gs>
                    <a:gs pos="100000">
                      <a:srgbClr val="FFFFBD"/>
                    </a:gs>
                  </a:gsLst>
                  <a:lin ang="162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2800" b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Contents</a:t>
            </a:r>
            <a:endParaRPr lang="zh-CN" altLang="en-US" sz="2800" b="0" dirty="0">
              <a:solidFill>
                <a:schemeClr val="accent1"/>
              </a:solidFill>
              <a:effectLst/>
              <a:latin typeface="Impact" panose="020B0806030902050204" pitchFamily="34" charset="0"/>
            </a:endParaRPr>
          </a:p>
        </p:txBody>
      </p:sp>
      <p:grpSp>
        <p:nvGrpSpPr>
          <p:cNvPr id="41" name="组合 22"/>
          <p:cNvGrpSpPr/>
          <p:nvPr/>
        </p:nvGrpSpPr>
        <p:grpSpPr>
          <a:xfrm>
            <a:off x="3791808" y="3206379"/>
            <a:ext cx="260894" cy="194046"/>
            <a:chOff x="3459951" y="2901772"/>
            <a:chExt cx="470879" cy="350228"/>
          </a:xfrm>
        </p:grpSpPr>
        <p:sp>
          <p:nvSpPr>
            <p:cNvPr id="1048594" name="半闭框 23"/>
            <p:cNvSpPr/>
            <p:nvPr/>
          </p:nvSpPr>
          <p:spPr>
            <a:xfrm rot="8100000">
              <a:off x="3580602" y="2901772"/>
              <a:ext cx="350228" cy="350228"/>
            </a:xfrm>
            <a:prstGeom prst="halfFrame">
              <a:avLst>
                <a:gd name="adj1" fmla="val 7567"/>
                <a:gd name="adj2" fmla="val 773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5" name="半闭框 24"/>
            <p:cNvSpPr/>
            <p:nvPr/>
          </p:nvSpPr>
          <p:spPr>
            <a:xfrm rot="8100000">
              <a:off x="3459951" y="2901772"/>
              <a:ext cx="350228" cy="350228"/>
            </a:xfrm>
            <a:prstGeom prst="halfFrame">
              <a:avLst>
                <a:gd name="adj1" fmla="val 7567"/>
                <a:gd name="adj2" fmla="val 773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flythrough hasBounce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99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4" grpId="0" bldLvl="0" animBg="1"/>
      <p:bldP spid="1048585" grpId="0" bldLvl="0" animBg="1"/>
      <p:bldP spid="1048586" grpId="0" bldLvl="0" animBg="1"/>
      <p:bldP spid="1048587" grpId="0" animBg="1"/>
      <p:bldP spid="1048588" grpId="0" animBg="1"/>
      <p:bldP spid="1048589" grpId="0" animBg="1"/>
      <p:bldP spid="1048590" grpId="0" bldLvl="0" animBg="1"/>
      <p:bldP spid="1048591" grpId="0" animBg="1"/>
      <p:bldP spid="1048592" grpId="0"/>
      <p:bldP spid="10485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标题 1"/>
          <p:cNvSpPr>
            <a:spLocks noGrp="1"/>
          </p:cNvSpPr>
          <p:nvPr>
            <p:ph type="title"/>
          </p:nvPr>
        </p:nvSpPr>
        <p:spPr>
          <a:xfrm>
            <a:off x="983615" y="116840"/>
            <a:ext cx="10362565" cy="1144270"/>
          </a:xfrm>
        </p:spPr>
        <p:txBody>
          <a:bodyPr/>
          <a:lstStyle/>
          <a:p>
            <a:r>
              <a:rPr lang="en-US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相关人物</a:t>
            </a:r>
          </a:p>
        </p:txBody>
      </p:sp>
      <p:sp>
        <p:nvSpPr>
          <p:cNvPr id="1048642" name="文本框 2"/>
          <p:cNvSpPr txBox="1"/>
          <p:nvPr/>
        </p:nvSpPr>
        <p:spPr>
          <a:xfrm>
            <a:off x="1055370" y="1412875"/>
            <a:ext cx="150939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张学良</a:t>
            </a:r>
          </a:p>
        </p:txBody>
      </p:sp>
      <p:sp>
        <p:nvSpPr>
          <p:cNvPr id="2" name="文本框 0"/>
          <p:cNvSpPr txBox="1"/>
          <p:nvPr/>
        </p:nvSpPr>
        <p:spPr>
          <a:xfrm>
            <a:off x="3048000" y="1721485"/>
            <a:ext cx="6772275" cy="4017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/>
              <a:t>张学良，字汉卿，号毅庵，乳名双喜、小六子。汉族，奉系军阀首领张作霖的长子，中国近代著名爱国将领。民国九年（1920年）毕业于东三省陆军讲武堂，先于奉系军中担任要职，“皇姑屯事件”之后，他继任为东北保安军总司令，拒绝日本人的拉拢，坚持“东北易帜”，为祖国统一和民族团结做出了贡献。西安事变后遭蒋介石父子长期软禁。1990年恢复人身自由，2001年10月14日病逝于美国檀香山，享年101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4D6EA9-98B2-EA0C-48C9-559E4ABFB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3" y="2095109"/>
            <a:ext cx="2116800" cy="29178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标题 1"/>
          <p:cNvSpPr>
            <a:spLocks noGrp="1"/>
          </p:cNvSpPr>
          <p:nvPr>
            <p:ph type="title"/>
          </p:nvPr>
        </p:nvSpPr>
        <p:spPr>
          <a:xfrm>
            <a:off x="983615" y="116840"/>
            <a:ext cx="10362565" cy="1144270"/>
          </a:xfrm>
        </p:spPr>
        <p:txBody>
          <a:bodyPr/>
          <a:lstStyle/>
          <a:p>
            <a:r>
              <a:rPr lang="en-US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相关人物</a:t>
            </a:r>
          </a:p>
        </p:txBody>
      </p:sp>
      <p:sp>
        <p:nvSpPr>
          <p:cNvPr id="1048642" name="文本框 2"/>
          <p:cNvSpPr txBox="1"/>
          <p:nvPr/>
        </p:nvSpPr>
        <p:spPr>
          <a:xfrm>
            <a:off x="983615" y="1484630"/>
            <a:ext cx="150939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杨虎城</a:t>
            </a:r>
          </a:p>
        </p:txBody>
      </p:sp>
      <p:sp>
        <p:nvSpPr>
          <p:cNvPr id="2" name="文本框 0"/>
          <p:cNvSpPr txBox="1"/>
          <p:nvPr/>
        </p:nvSpPr>
        <p:spPr>
          <a:xfrm>
            <a:off x="3048000" y="1772920"/>
            <a:ext cx="60960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杨虎城，中华民国陕军将领，刀客出身， 自护国起义以来，百战不屈，历经二虎守长安，雪夜奇袭唐生智，在潼关截断西北军后路等一系列重大战役，终至17路军总指挥、陆军二级上将，陕西省主席，势力遍布于陕甘两省绝大部分地区。后因与中央的矛盾，暗中联络红军，联合张学良发动“西安事变”，抓捕蒋介石而被囚禁十二年。民国三十八年（1949年）9月6日，因武装兵变主谋而于重庆中美合作所之戴公祠被杀，终年56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914C2-A556-A3B3-ADC8-8A8588755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" y="2291714"/>
            <a:ext cx="2106295" cy="308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文本框 3"/>
          <p:cNvSpPr txBox="1"/>
          <p:nvPr/>
        </p:nvSpPr>
        <p:spPr>
          <a:xfrm>
            <a:off x="682625" y="1446530"/>
            <a:ext cx="10991215" cy="34753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accent2"/>
                </a:solidFill>
              </a:rPr>
              <a:t>1936年12月12日，为挽救民族危亡、劝谏蒋介石改变“攘外必先安内”的既定国策、停止内战一致抗日，张学良、杨虎城毅然在临潼对蒋介石实行“兵谏”，扣留来陕督战的蒋介石，发动了震惊中外的“西安事变”，亦称双十二事变。提出抗日救国八项政治主张，逼蒋介石抗日。1936年12月25日，在中共中央和周恩来等人的努力下，蒋介石接受“停止内战、联共抗日”等六项主张，为“西安事变”的和平解决奠定了基础。“ 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accent2"/>
                </a:solidFill>
              </a:rPr>
              <a:t>西安事变的和平解决为抗日民族统一战线的建立准备了必要的前提，成为由国内战争走向抗日民族战争的转折点。</a:t>
            </a:r>
          </a:p>
        </p:txBody>
      </p:sp>
      <p:sp>
        <p:nvSpPr>
          <p:cNvPr id="2" name="标题 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“</a:t>
            </a:r>
            <a:r>
              <a:rPr lang="zh-CN" altLang="en-US"/>
              <a:t>西安事变</a:t>
            </a:r>
            <a:r>
              <a:rPr lang="en-US" altLang="zh-CN"/>
              <a:t>”</a:t>
            </a:r>
            <a:r>
              <a:rPr lang="zh-CN" altLang="en-US"/>
              <a:t>的意义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extBox 20"/>
          <p:cNvSpPr txBox="1"/>
          <p:nvPr/>
        </p:nvSpPr>
        <p:spPr>
          <a:xfrm>
            <a:off x="1703705" y="2852420"/>
            <a:ext cx="86785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7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ym typeface="+mn-ea"/>
              </a:rPr>
              <a:t>心得体会</a:t>
            </a:r>
          </a:p>
        </p:txBody>
      </p:sp>
      <p:pic>
        <p:nvPicPr>
          <p:cNvPr id="2097176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1312" y="620597"/>
            <a:ext cx="2120901" cy="1404033"/>
          </a:xfrm>
          <a:prstGeom prst="rect">
            <a:avLst/>
          </a:prstGeom>
        </p:spPr>
      </p:pic>
      <p:pic>
        <p:nvPicPr>
          <p:cNvPr id="2097177" name="图片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9046" y="855763"/>
            <a:ext cx="2392792" cy="1584024"/>
          </a:xfrm>
          <a:prstGeom prst="rect">
            <a:avLst/>
          </a:prstGeom>
        </p:spPr>
      </p:pic>
      <p:sp>
        <p:nvSpPr>
          <p:cNvPr id="1048663" name="Rectangle 9"/>
          <p:cNvSpPr>
            <a:spLocks noChangeArrowheads="1"/>
          </p:cNvSpPr>
          <p:nvPr/>
        </p:nvSpPr>
        <p:spPr bwMode="auto">
          <a:xfrm>
            <a:off x="5298969" y="1266059"/>
            <a:ext cx="1629574" cy="6503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zh-CN" altLang="en-US" sz="2400" kern="0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第四部分</a:t>
            </a:r>
            <a:endParaRPr lang="en-US" altLang="zh-CN" sz="2400" kern="0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2" grpId="0"/>
      <p:bldP spid="10486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心得体会</a:t>
            </a:r>
          </a:p>
        </p:txBody>
      </p:sp>
      <p:sp>
        <p:nvSpPr>
          <p:cNvPr id="1048676" name="文本框 3"/>
          <p:cNvSpPr txBox="1"/>
          <p:nvPr/>
        </p:nvSpPr>
        <p:spPr>
          <a:xfrm>
            <a:off x="1012031" y="1369013"/>
            <a:ext cx="10669270" cy="3787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“西安事变”是一个值得纪念的日子。</a:t>
            </a:r>
            <a:r>
              <a:rPr lang="en-US" altLang="zh-CN" dirty="0"/>
              <a:t>86</a:t>
            </a:r>
            <a:r>
              <a:rPr lang="zh-CN" altLang="en-US" dirty="0"/>
              <a:t>年前，张，杨两位将军在西安发动了震惊全国的兵谏。为挽救民族危亡，停止内战，实现抗日民族统一战线付出了不懈努力与牺牲。当我们把镜头回溯到当年，仿佛可以看到正是凛冬季节，正在夜里熟睡的蒋中正突然听到山下枪声大作，他明白是士兵发生了兵变，于是他慌不择路地沿着小路逃向后山，可还是在躲藏途中被搜查的士兵找到。兵谏亭是历史的见证，见证了人民渴望停止内战，一致抗日的决心，见证了张，杨两位将军以下犯上，使用兵力胁迫上司联合抗日的历史事实。但也正因为“西安事变”以下犯上的性质，虽然事件和平解决，但几年后，杨虎城将军及家人被暗杀，张学良将军被软禁数年，不禁令人唏嘘。五间厅上的弹孔，似乎依然在提醒后人，不得民心，违背历史趋势的势力终会被人民推翻，唯有把民族利益和国家利益放在首位，才是英明之举。</a:t>
            </a:r>
            <a:endParaRPr lang="en-US" altLang="zh-CN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矩形 4"/>
          <p:cNvSpPr>
            <a:spLocks noChangeArrowheads="1"/>
          </p:cNvSpPr>
          <p:nvPr/>
        </p:nvSpPr>
        <p:spPr bwMode="auto">
          <a:xfrm>
            <a:off x="4871880" y="4076790"/>
            <a:ext cx="220599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2204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田进</a:t>
            </a:r>
          </a:p>
        </p:txBody>
      </p:sp>
      <p:sp>
        <p:nvSpPr>
          <p:cNvPr id="1048690" name="Rectangle 3"/>
          <p:cNvSpPr txBox="1">
            <a:spLocks noChangeArrowheads="1"/>
          </p:cNvSpPr>
          <p:nvPr/>
        </p:nvSpPr>
        <p:spPr bwMode="auto">
          <a:xfrm>
            <a:off x="2063753" y="2493010"/>
            <a:ext cx="7924798" cy="94478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zh-CN" altLang="en-US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报告完毕 感谢聆听</a:t>
            </a:r>
          </a:p>
        </p:txBody>
      </p:sp>
      <p:pic>
        <p:nvPicPr>
          <p:cNvPr id="209718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667" y="771922"/>
            <a:ext cx="2080666" cy="1501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4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4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40"/>
                            </p:stCondLst>
                            <p:childTnLst>
                              <p:par>
                                <p:cTn id="1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19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9" grpId="0"/>
      <p:bldP spid="10486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1312" y="620597"/>
            <a:ext cx="2120901" cy="1404033"/>
          </a:xfrm>
          <a:prstGeom prst="rect">
            <a:avLst/>
          </a:prstGeom>
        </p:spPr>
      </p:pic>
      <p:sp>
        <p:nvSpPr>
          <p:cNvPr id="1048596" name="TextBox 20"/>
          <p:cNvSpPr txBox="1"/>
          <p:nvPr/>
        </p:nvSpPr>
        <p:spPr>
          <a:xfrm>
            <a:off x="2495550" y="2780665"/>
            <a:ext cx="72009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eaLnBrk="0" hangingPunct="0"/>
            <a:r>
              <a:rPr lang="zh-CN" altLang="en-US" noProof="1">
                <a:solidFill>
                  <a:schemeClr val="accent1"/>
                </a:solidFill>
                <a:sym typeface="+mn-ea"/>
              </a:rPr>
              <a:t>前期准备阶段</a:t>
            </a:r>
          </a:p>
        </p:txBody>
      </p:sp>
      <p:pic>
        <p:nvPicPr>
          <p:cNvPr id="2097157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9046" y="855763"/>
            <a:ext cx="2392792" cy="1584024"/>
          </a:xfrm>
          <a:prstGeom prst="rect">
            <a:avLst/>
          </a:prstGeom>
        </p:spPr>
      </p:pic>
      <p:sp>
        <p:nvSpPr>
          <p:cNvPr id="1048597" name="Rectangle 9"/>
          <p:cNvSpPr>
            <a:spLocks noChangeArrowheads="1"/>
          </p:cNvSpPr>
          <p:nvPr/>
        </p:nvSpPr>
        <p:spPr bwMode="auto">
          <a:xfrm>
            <a:off x="5298969" y="1266059"/>
            <a:ext cx="1629574" cy="6503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zh-CN" altLang="en-US" sz="2400" kern="0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第一部分</a:t>
            </a:r>
            <a:endParaRPr lang="en-US" altLang="zh-CN" sz="2400" kern="0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6" grpId="0"/>
      <p:bldP spid="10485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追寻红色足迹</a:t>
            </a:r>
            <a:r>
              <a:rPr lang="en-US" altLang="zh-CN" dirty="0"/>
              <a:t> </a:t>
            </a:r>
            <a:r>
              <a:rPr lang="zh-CN" altLang="en-US" dirty="0"/>
              <a:t>传承革命精神</a:t>
            </a:r>
          </a:p>
        </p:txBody>
      </p:sp>
      <p:sp>
        <p:nvSpPr>
          <p:cNvPr id="1048599" name="文本框 6"/>
          <p:cNvSpPr txBox="1"/>
          <p:nvPr/>
        </p:nvSpPr>
        <p:spPr>
          <a:xfrm>
            <a:off x="983615" y="1340485"/>
            <a:ext cx="4250690" cy="193802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兵谏亭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：位于陕西省西安市临潼区华清宫景区，西安事变时杨虎城和张学良两位将军在此将蒋介石抓获，以谏停止内战，一致抗日。</a:t>
            </a:r>
          </a:p>
        </p:txBody>
      </p:sp>
      <p:sp>
        <p:nvSpPr>
          <p:cNvPr id="1048600" name="文本框 7"/>
          <p:cNvSpPr txBox="1"/>
          <p:nvPr/>
        </p:nvSpPr>
        <p:spPr>
          <a:xfrm>
            <a:off x="956310" y="3500755"/>
            <a:ext cx="6061075" cy="13220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该亭建于1946年3月，由胡宗南发起，黄埔军校七分校全体士官募捐而成，名曰“正气亭”，解放后，该亭更名为“捉蒋亭”，1986年12月在纪念“西安事变”50周年前夕，为了缓和两岸关系，再次易名为“兵谏亭”。</a:t>
            </a:r>
          </a:p>
        </p:txBody>
      </p:sp>
      <p:pic>
        <p:nvPicPr>
          <p:cNvPr id="2" name="图片 0" descr="0b7b02087bf40ad138633419532c11dfa8ecce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90" y="1268730"/>
            <a:ext cx="4074795" cy="3483610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社会评价</a:t>
            </a:r>
          </a:p>
        </p:txBody>
      </p:sp>
      <p:pic>
        <p:nvPicPr>
          <p:cNvPr id="2" name="图片 0" descr="微信图片_20221119191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0" y="981075"/>
            <a:ext cx="5145405" cy="55746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960" y="1484630"/>
            <a:ext cx="6096000" cy="4360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000"/>
              <a:t>这是一个不起眼的小亭，这又是一个和重大历史事件紧密联系的小亭，这也是一个几度易名的小亭。他所在之处本没有亭，只因在此抓了一人而立亭。而立亭之初，也不是因为抓人，其实这个亭就位于骊山，是一个四角见天的亭子，檐牙高啄，勾心斗角，亭子的柱子是洁白的能够映衬出人心灵的大理石砌成的，有三米见高，仿佛能撑起一个伟人要乘长风破万里浪的胸膛。亭子较他地要高出尺许，用白玉造就出一片亭台楼阁的美。亭子是依山而建的，常常有鸟儿停在上面高歌，或许是在讴歌历史的阴云，或许是在吟咏世态炎凉，亭子因为有了他们才更显得风致了。亭子的中央是用远处渭水畔的碣石造就的，整个亭给人一种白皙的有如同心灵一般澄净的感觉。这里就是1936年12月12日西安事变时蒋介石被捕处。</a:t>
            </a:r>
          </a:p>
        </p:txBody>
      </p:sp>
    </p:spTree>
  </p:cSld>
  <p:clrMapOvr>
    <a:masterClrMapping/>
  </p:clrMapOvr>
  <p:transition spd="slow" advTm="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20"/>
          <p:cNvSpPr txBox="1">
            <a:spLocks noChangeArrowheads="1"/>
          </p:cNvSpPr>
          <p:nvPr/>
        </p:nvSpPr>
        <p:spPr bwMode="auto">
          <a:xfrm>
            <a:off x="1776095" y="2852420"/>
            <a:ext cx="890651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7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/>
              <a:t>活动开展阶段</a:t>
            </a:r>
          </a:p>
        </p:txBody>
      </p:sp>
      <p:pic>
        <p:nvPicPr>
          <p:cNvPr id="2097162" name="图片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1312" y="620597"/>
            <a:ext cx="2120901" cy="1404033"/>
          </a:xfrm>
          <a:prstGeom prst="rect">
            <a:avLst/>
          </a:prstGeom>
        </p:spPr>
      </p:pic>
      <p:pic>
        <p:nvPicPr>
          <p:cNvPr id="2097163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9046" y="855763"/>
            <a:ext cx="2392792" cy="1584024"/>
          </a:xfrm>
          <a:prstGeom prst="rect">
            <a:avLst/>
          </a:prstGeom>
        </p:spPr>
      </p:pic>
      <p:sp>
        <p:nvSpPr>
          <p:cNvPr id="1048610" name="Rectangle 9"/>
          <p:cNvSpPr>
            <a:spLocks noChangeArrowheads="1"/>
          </p:cNvSpPr>
          <p:nvPr/>
        </p:nvSpPr>
        <p:spPr bwMode="auto">
          <a:xfrm>
            <a:off x="5298969" y="1266059"/>
            <a:ext cx="1629574" cy="6503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zh-CN" altLang="en-US" sz="2400" kern="0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第二部分</a:t>
            </a:r>
            <a:endParaRPr lang="en-US" altLang="zh-CN" sz="2400" kern="0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/>
      <p:bldP spid="10486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矩形 2"/>
          <p:cNvSpPr/>
          <p:nvPr/>
        </p:nvSpPr>
        <p:spPr>
          <a:xfrm>
            <a:off x="1055370" y="2924810"/>
            <a:ext cx="548005" cy="1944370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b="1" noProof="1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交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2800" b="1" noProof="1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2800" b="1" noProof="1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信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2800" b="1" noProof="1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息</a:t>
            </a:r>
          </a:p>
        </p:txBody>
      </p:sp>
      <p:sp>
        <p:nvSpPr>
          <p:cNvPr id="1048612" name="标题 3"/>
          <p:cNvSpPr>
            <a:spLocks noGrp="1"/>
          </p:cNvSpPr>
          <p:nvPr>
            <p:ph type="title"/>
          </p:nvPr>
        </p:nvSpPr>
        <p:spPr>
          <a:xfrm>
            <a:off x="1128010" y="404338"/>
            <a:ext cx="10362327" cy="558799"/>
          </a:xfrm>
        </p:spPr>
        <p:txBody>
          <a:bodyPr/>
          <a:lstStyle/>
          <a:p>
            <a:r>
              <a:rPr lang="zh-CN" altLang="en-US"/>
              <a:t>一、交通信息</a:t>
            </a:r>
          </a:p>
        </p:txBody>
      </p:sp>
      <p:sp>
        <p:nvSpPr>
          <p:cNvPr id="1048613" name="左大括号 8"/>
          <p:cNvSpPr/>
          <p:nvPr/>
        </p:nvSpPr>
        <p:spPr>
          <a:xfrm>
            <a:off x="1703705" y="1844675"/>
            <a:ext cx="432435" cy="3971925"/>
          </a:xfrm>
          <a:prstGeom prst="lef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0"/>
          <p:cNvSpPr txBox="1"/>
          <p:nvPr/>
        </p:nvSpPr>
        <p:spPr>
          <a:xfrm>
            <a:off x="2063750" y="1917065"/>
            <a:ext cx="6096000" cy="3899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4000"/>
              <a:t>从西安邮电大学长安校区出发，乘坐</a:t>
            </a:r>
            <a:r>
              <a:rPr lang="en-US" altLang="zh-CN" sz="4000"/>
              <a:t>600</a:t>
            </a:r>
            <a:r>
              <a:rPr lang="zh-CN" altLang="en-US" sz="4000"/>
              <a:t>路，转地铁</a:t>
            </a:r>
            <a:r>
              <a:rPr lang="en-US" altLang="zh-CN" sz="4000"/>
              <a:t>2</a:t>
            </a:r>
            <a:r>
              <a:rPr lang="zh-CN" altLang="en-US" sz="4000"/>
              <a:t>号线，</a:t>
            </a:r>
            <a:r>
              <a:rPr lang="en-US" altLang="zh-CN" sz="4000"/>
              <a:t>1</a:t>
            </a:r>
            <a:r>
              <a:rPr lang="zh-CN" altLang="en-US" sz="4000"/>
              <a:t>号线转</a:t>
            </a:r>
            <a:r>
              <a:rPr lang="en-US" altLang="zh-CN" sz="4000"/>
              <a:t>9</a:t>
            </a:r>
            <a:r>
              <a:rPr lang="zh-CN" altLang="en-US" sz="4000"/>
              <a:t>号线，在</a:t>
            </a:r>
            <a:r>
              <a:rPr lang="en-US" altLang="zh-CN" sz="4000"/>
              <a:t>“</a:t>
            </a:r>
            <a:r>
              <a:rPr lang="zh-CN" altLang="en-US" sz="4000"/>
              <a:t>华清池</a:t>
            </a:r>
            <a:r>
              <a:rPr lang="en-US" altLang="zh-CN" sz="4000"/>
              <a:t>”</a:t>
            </a:r>
            <a:r>
              <a:rPr lang="zh-CN" altLang="en-US" sz="4000"/>
              <a:t>站下车后，再步行二分钟到达，车程约</a:t>
            </a:r>
            <a:r>
              <a:rPr lang="en-US" altLang="zh-CN" sz="4000"/>
              <a:t>2</a:t>
            </a:r>
            <a:r>
              <a:rPr lang="zh-CN" altLang="en-US" sz="4000"/>
              <a:t>小时</a:t>
            </a:r>
            <a:r>
              <a:rPr lang="en-US" altLang="zh-CN" sz="4000"/>
              <a:t>30</a:t>
            </a:r>
            <a:r>
              <a:rPr lang="zh-CN" altLang="en-US" sz="4000"/>
              <a:t>分钟。</a:t>
            </a: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文本框 23"/>
          <p:cNvSpPr txBox="1"/>
          <p:nvPr/>
        </p:nvSpPr>
        <p:spPr>
          <a:xfrm>
            <a:off x="857885" y="1988820"/>
            <a:ext cx="692785" cy="3460115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t">
            <a:noAutofit/>
          </a:bodyPr>
          <a:lstStyle/>
          <a:p>
            <a:pPr>
              <a:buFont typeface="Arial" panose="020B0604020202020204" pitchFamily="34" charset="0"/>
              <a:buNone/>
            </a:pPr>
            <a:endParaRPr lang="zh-CN" altLang="en-US" sz="2800" b="1">
              <a:solidFill>
                <a:srgbClr val="FFFF00"/>
              </a:solidFill>
              <a:latin typeface="+mj-ea"/>
              <a:ea typeface="+mj-ea"/>
              <a:sym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西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安事变旧址</a:t>
            </a:r>
          </a:p>
        </p:txBody>
      </p:sp>
      <p:sp>
        <p:nvSpPr>
          <p:cNvPr id="1048623" name="左大括号 25"/>
          <p:cNvSpPr/>
          <p:nvPr/>
        </p:nvSpPr>
        <p:spPr>
          <a:xfrm>
            <a:off x="1703705" y="1988820"/>
            <a:ext cx="360045" cy="3538220"/>
          </a:xfrm>
          <a:prstGeom prst="leftBrac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24" name="文本框 26"/>
          <p:cNvSpPr txBox="1"/>
          <p:nvPr/>
        </p:nvSpPr>
        <p:spPr>
          <a:xfrm>
            <a:off x="2216785" y="1727200"/>
            <a:ext cx="4428490" cy="6597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altLang="zh-CN" sz="2800">
                <a:solidFill>
                  <a:schemeClr val="accent2"/>
                </a:solidFill>
              </a:rPr>
              <a:t>1.</a:t>
            </a:r>
            <a:r>
              <a:rPr lang="zh-CN" altLang="en-US" sz="2800">
                <a:solidFill>
                  <a:schemeClr val="accent2"/>
                </a:solidFill>
              </a:rPr>
              <a:t>五间厅</a:t>
            </a:r>
          </a:p>
        </p:txBody>
      </p:sp>
      <p:sp>
        <p:nvSpPr>
          <p:cNvPr id="1048625" name="文本框 27"/>
          <p:cNvSpPr txBox="1"/>
          <p:nvPr/>
        </p:nvSpPr>
        <p:spPr>
          <a:xfrm>
            <a:off x="2216785" y="2636520"/>
            <a:ext cx="4415790" cy="622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altLang="zh-CN" sz="2800">
                <a:solidFill>
                  <a:schemeClr val="accent2"/>
                </a:solidFill>
              </a:rPr>
              <a:t>2.</a:t>
            </a:r>
            <a:r>
              <a:rPr lang="zh-CN" altLang="en-US" sz="2800">
                <a:solidFill>
                  <a:schemeClr val="accent2"/>
                </a:solidFill>
              </a:rPr>
              <a:t>望湖楼</a:t>
            </a:r>
          </a:p>
        </p:txBody>
      </p:sp>
      <p:sp>
        <p:nvSpPr>
          <p:cNvPr id="1048626" name="文本框 28"/>
          <p:cNvSpPr txBox="1"/>
          <p:nvPr/>
        </p:nvSpPr>
        <p:spPr>
          <a:xfrm>
            <a:off x="2249170" y="3572510"/>
            <a:ext cx="4439285" cy="549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altLang="zh-CN" sz="2800">
                <a:solidFill>
                  <a:schemeClr val="accent2"/>
                </a:solidFill>
              </a:rPr>
              <a:t>3.</a:t>
            </a:r>
            <a:r>
              <a:rPr lang="zh-CN" altLang="en-US" sz="2800">
                <a:solidFill>
                  <a:schemeClr val="accent2"/>
                </a:solidFill>
              </a:rPr>
              <a:t>蒋介石行辕</a:t>
            </a:r>
          </a:p>
        </p:txBody>
      </p:sp>
      <p:sp>
        <p:nvSpPr>
          <p:cNvPr id="1048627" name="文本框 29"/>
          <p:cNvSpPr txBox="1"/>
          <p:nvPr/>
        </p:nvSpPr>
        <p:spPr>
          <a:xfrm>
            <a:off x="2216785" y="4347210"/>
            <a:ext cx="4457065" cy="5848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altLang="zh-CN" sz="2800">
                <a:solidFill>
                  <a:schemeClr val="accent2"/>
                </a:solidFill>
              </a:rPr>
              <a:t>4.</a:t>
            </a:r>
            <a:r>
              <a:rPr lang="zh-CN" altLang="en-US" sz="2800">
                <a:solidFill>
                  <a:schemeClr val="accent2"/>
                </a:solidFill>
              </a:rPr>
              <a:t>昭陽门</a:t>
            </a:r>
          </a:p>
        </p:txBody>
      </p:sp>
      <p:sp>
        <p:nvSpPr>
          <p:cNvPr id="1048628" name="文本框 31"/>
          <p:cNvSpPr txBox="1"/>
          <p:nvPr/>
        </p:nvSpPr>
        <p:spPr>
          <a:xfrm>
            <a:off x="2216785" y="5156835"/>
            <a:ext cx="4482465" cy="590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altLang="zh-CN" sz="2800">
                <a:solidFill>
                  <a:schemeClr val="accent2"/>
                </a:solidFill>
              </a:rPr>
              <a:t>5.</a:t>
            </a:r>
            <a:r>
              <a:rPr lang="zh-CN" altLang="en-US" sz="2800">
                <a:solidFill>
                  <a:schemeClr val="accent2"/>
                </a:solidFill>
              </a:rPr>
              <a:t>兵谏亭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127760" y="621030"/>
            <a:ext cx="10362565" cy="492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 cap="all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>
                <a:sym typeface="+mn-ea"/>
              </a:rPr>
              <a:t>二、西安事变旧址</a:t>
            </a:r>
            <a:br>
              <a:rPr lang="en-US" altLang="zh-CN"/>
            </a:br>
            <a:endParaRPr lang="zh-CN" altLang="en-US" dirty="0"/>
          </a:p>
        </p:txBody>
      </p:sp>
    </p:spTree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984250" y="676910"/>
            <a:ext cx="10362565" cy="492760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五间厅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11860" y="1772920"/>
            <a:ext cx="4705985" cy="282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 cap="all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1982年2月23日，包含五间厅在内的“西安事变旧址”被中华人民共和国国务院公布为第二批全国重点文物保护单位</a:t>
            </a:r>
          </a:p>
        </p:txBody>
      </p:sp>
      <p:pic>
        <p:nvPicPr>
          <p:cNvPr id="2" name="图片 1" descr="微信图片_202211192328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10" y="1052830"/>
            <a:ext cx="6263005" cy="5310505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251c800-11d6-4b02-b8af-be025d655fb8"/>
  <p:tag name="COMMONDATA" val="eyJoZGlkIjoiZmVhYjExMDlhNTEyNzM3ZmZhMDU0MmM0NTlhMjcwYzAifQ=="/>
</p:tagLst>
</file>

<file path=ppt/theme/theme1.xml><?xml version="1.0" encoding="utf-8"?>
<a:theme xmlns:a="http://schemas.openxmlformats.org/drawingml/2006/main" name="1_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00000"/>
      </a:accent1>
      <a:accent2>
        <a:srgbClr val="DD2323"/>
      </a:accent2>
      <a:accent3>
        <a:srgbClr val="FF7209"/>
      </a:accent3>
      <a:accent4>
        <a:srgbClr val="336987"/>
      </a:accent4>
      <a:accent5>
        <a:srgbClr val="38424A"/>
      </a:accent5>
      <a:accent6>
        <a:srgbClr val="FFFFFF"/>
      </a:accent6>
      <a:hlink>
        <a:srgbClr val="FFFFFF"/>
      </a:hlink>
      <a:folHlink>
        <a:srgbClr val="FFFFFF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1418</Words>
  <Application>Microsoft Office PowerPoint</Application>
  <PresentationFormat>宽屏</PresentationFormat>
  <Paragraphs>71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Arial</vt:lpstr>
      <vt:lpstr>Calibri</vt:lpstr>
      <vt:lpstr>Impact</vt:lpstr>
      <vt:lpstr>1_默认设计模板</vt:lpstr>
      <vt:lpstr>PowerPoint 演示文稿</vt:lpstr>
      <vt:lpstr>PowerPoint 演示文稿</vt:lpstr>
      <vt:lpstr>PowerPoint 演示文稿</vt:lpstr>
      <vt:lpstr>追寻红色足迹 传承革命精神</vt:lpstr>
      <vt:lpstr>社会评价</vt:lpstr>
      <vt:lpstr>PowerPoint 演示文稿</vt:lpstr>
      <vt:lpstr>一、交通信息</vt:lpstr>
      <vt:lpstr>PowerPoint 演示文稿</vt:lpstr>
      <vt:lpstr>1.五间厅 </vt:lpstr>
      <vt:lpstr>PowerPoint 演示文稿</vt:lpstr>
      <vt:lpstr>PowerPoint 演示文稿</vt:lpstr>
      <vt:lpstr>PowerPoint 演示文稿</vt:lpstr>
      <vt:lpstr>PowerPoint 演示文稿</vt:lpstr>
      <vt:lpstr>2.望湖楼 </vt:lpstr>
      <vt:lpstr>3.蒋介石行辕 </vt:lpstr>
      <vt:lpstr>4.昭阳门 </vt:lpstr>
      <vt:lpstr>5.兵谏亭 </vt:lpstr>
      <vt:lpstr>PowerPoint 演示文稿</vt:lpstr>
      <vt:lpstr>1.历史背景</vt:lpstr>
      <vt:lpstr>2.相关人物</vt:lpstr>
      <vt:lpstr>2.相关人物</vt:lpstr>
      <vt:lpstr>“西安事变”的意义</vt:lpstr>
      <vt:lpstr>PowerPoint 演示文稿</vt:lpstr>
      <vt:lpstr>心得体会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党政</dc:title>
  <dc:creator>kingpub</dc:creator>
  <cp:lastModifiedBy>田 进</cp:lastModifiedBy>
  <cp:revision>8</cp:revision>
  <dcterms:created xsi:type="dcterms:W3CDTF">2022-11-19T11:03:09Z</dcterms:created>
  <dcterms:modified xsi:type="dcterms:W3CDTF">2022-11-20T01:44:33Z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5E1A80F6574E4CC79B8E4E2A581A3EE9</vt:lpwstr>
  </property>
</Properties>
</file>